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1F772E-235C-45E8-BBD6-611C4BFC70DD}" type="datetimeFigureOut">
              <a:rPr lang="en-US" smtClean="0"/>
              <a:t>11/6/2011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A01DE7E-8980-45C8-B143-232DC12BABD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 DeStefano</a:t>
            </a:r>
          </a:p>
          <a:p>
            <a:r>
              <a:rPr lang="en-US" dirty="0" smtClean="0"/>
              <a:t>Professor of Educational Psychology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Role and Functions of The Faculty Athletics Representative (FAR)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 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900" b="1" dirty="0" smtClean="0"/>
              <a:t>Faculty </a:t>
            </a:r>
            <a:r>
              <a:rPr lang="en-US" sz="4900" b="1" dirty="0"/>
              <a:t>Athletics Representative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en-US" sz="4900" b="1" dirty="0" smtClean="0"/>
              <a:t> Office of the President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343400"/>
          </a:xfrm>
        </p:spPr>
        <p:txBody>
          <a:bodyPr>
            <a:normAutofit/>
          </a:bodyPr>
          <a:lstStyle/>
          <a:p>
            <a:r>
              <a:rPr lang="en-US" dirty="0"/>
              <a:t>The National Collegiate Athletics Association (NCAA) mandates that all member institutions have a faculty member in the role FAR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Faculty Athletics Representatives Association (FARA) delineates four primary aspects of the role of the FAR: </a:t>
            </a:r>
            <a:endParaRPr lang="en-US" dirty="0" smtClean="0"/>
          </a:p>
          <a:p>
            <a:pPr lvl="1"/>
            <a:r>
              <a:rPr lang="en-US" dirty="0" smtClean="0"/>
              <a:t>Academic </a:t>
            </a:r>
            <a:r>
              <a:rPr lang="en-US" dirty="0"/>
              <a:t>Integrity; </a:t>
            </a:r>
            <a:endParaRPr lang="en-US" dirty="0" smtClean="0"/>
          </a:p>
          <a:p>
            <a:pPr lvl="1"/>
            <a:r>
              <a:rPr lang="en-US" dirty="0" smtClean="0"/>
              <a:t>Compliance</a:t>
            </a:r>
            <a:r>
              <a:rPr lang="en-US" dirty="0"/>
              <a:t>; </a:t>
            </a:r>
            <a:endParaRPr lang="en-US" dirty="0" smtClean="0"/>
          </a:p>
          <a:p>
            <a:pPr lvl="1"/>
            <a:r>
              <a:rPr lang="en-US" dirty="0" smtClean="0"/>
              <a:t>Student-Athlete Experience; </a:t>
            </a:r>
          </a:p>
          <a:p>
            <a:pPr lvl="1"/>
            <a:r>
              <a:rPr lang="en-US" dirty="0" smtClean="0"/>
              <a:t>Communication/Administration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5400" dirty="0" smtClean="0"/>
              <a:t>Academic Integrity</a:t>
            </a:r>
            <a:endParaRPr lang="en-US" sz="5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Certify </a:t>
            </a:r>
            <a:r>
              <a:rPr lang="en-US" dirty="0" smtClean="0"/>
              <a:t>initial and continuing eligibility, in consultation with the Compliance Director and the Athletic Academic </a:t>
            </a:r>
            <a:r>
              <a:rPr lang="en-US" dirty="0" smtClean="0"/>
              <a:t>Coordinators</a:t>
            </a:r>
          </a:p>
          <a:p>
            <a:pPr lvl="2"/>
            <a:r>
              <a:rPr lang="en-US" dirty="0" smtClean="0"/>
              <a:t>Fulfillment of Credit hour requirement</a:t>
            </a:r>
          </a:p>
          <a:p>
            <a:pPr lvl="3"/>
            <a:r>
              <a:rPr lang="en-US" dirty="0" smtClean="0"/>
              <a:t>Freshmen 6/12/24</a:t>
            </a:r>
          </a:p>
          <a:p>
            <a:pPr lvl="3"/>
            <a:r>
              <a:rPr lang="en-US" dirty="0" smtClean="0"/>
              <a:t>Other classes 6/12/18</a:t>
            </a:r>
          </a:p>
          <a:p>
            <a:pPr lvl="2"/>
            <a:r>
              <a:rPr lang="en-US" dirty="0" smtClean="0"/>
              <a:t>Progress Toward a Degree</a:t>
            </a:r>
          </a:p>
          <a:p>
            <a:pPr lvl="3"/>
            <a:r>
              <a:rPr lang="en-US" dirty="0" smtClean="0"/>
              <a:t>Starting Junior year 40%</a:t>
            </a:r>
          </a:p>
          <a:p>
            <a:pPr lvl="3"/>
            <a:r>
              <a:rPr lang="en-US" dirty="0" smtClean="0"/>
              <a:t>Starting Senior Year 60%</a:t>
            </a:r>
          </a:p>
          <a:p>
            <a:pPr lvl="3"/>
            <a:r>
              <a:rPr lang="en-US" dirty="0" smtClean="0"/>
              <a:t>Starting 5</a:t>
            </a:r>
            <a:r>
              <a:rPr lang="en-US" baseline="30000" dirty="0" smtClean="0"/>
              <a:t>th</a:t>
            </a:r>
            <a:r>
              <a:rPr lang="en-US" dirty="0" smtClean="0"/>
              <a:t> year 80% </a:t>
            </a:r>
          </a:p>
          <a:p>
            <a:pPr lvl="2"/>
            <a:r>
              <a:rPr lang="en-US" dirty="0" smtClean="0"/>
              <a:t>Certification of Transfer Students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Compliance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Participate </a:t>
            </a:r>
            <a:r>
              <a:rPr lang="en-US" dirty="0" smtClean="0"/>
              <a:t>in internal investigations of possible secondary and major violations of NCAA and </a:t>
            </a:r>
            <a:r>
              <a:rPr lang="en-US" dirty="0" smtClean="0"/>
              <a:t>the Big Sky Conference (BSC) </a:t>
            </a:r>
            <a:r>
              <a:rPr lang="en-US" dirty="0" smtClean="0"/>
              <a:t>rules as outlined in the </a:t>
            </a:r>
            <a:r>
              <a:rPr lang="en-US" i="1" dirty="0" smtClean="0"/>
              <a:t>Investigation, Determination and Reporting Procedures </a:t>
            </a:r>
            <a:r>
              <a:rPr lang="en-US" dirty="0" smtClean="0"/>
              <a:t>document for NAU athletics</a:t>
            </a:r>
          </a:p>
          <a:p>
            <a:pPr lvl="0"/>
            <a:r>
              <a:rPr lang="en-US" dirty="0" smtClean="0"/>
              <a:t>Reviews and </a:t>
            </a:r>
            <a:r>
              <a:rPr lang="en-US" dirty="0" smtClean="0"/>
              <a:t>sign </a:t>
            </a:r>
            <a:r>
              <a:rPr lang="en-US" dirty="0" smtClean="0"/>
              <a:t>secondary violation of self-reports to NCAA and </a:t>
            </a:r>
            <a:r>
              <a:rPr lang="en-US" dirty="0" smtClean="0"/>
              <a:t>BSC</a:t>
            </a:r>
          </a:p>
          <a:p>
            <a:pPr lvl="0"/>
            <a:r>
              <a:rPr lang="en-US" dirty="0" smtClean="0"/>
              <a:t>Review </a:t>
            </a:r>
            <a:r>
              <a:rPr lang="en-US" dirty="0" smtClean="0"/>
              <a:t>and </a:t>
            </a:r>
            <a:r>
              <a:rPr lang="en-US" dirty="0" smtClean="0"/>
              <a:t>sign </a:t>
            </a:r>
            <a:r>
              <a:rPr lang="en-US" dirty="0" smtClean="0"/>
              <a:t>waivers and appeals to NCAA and BSC</a:t>
            </a:r>
          </a:p>
          <a:p>
            <a:pPr lvl="0"/>
            <a:r>
              <a:rPr lang="en-US" dirty="0" smtClean="0"/>
              <a:t>Signs and </a:t>
            </a:r>
            <a:r>
              <a:rPr lang="en-US" dirty="0" smtClean="0"/>
              <a:t>submit </a:t>
            </a:r>
            <a:r>
              <a:rPr lang="en-US" dirty="0" smtClean="0"/>
              <a:t>Medical Hardship applications to the FAR’s Council and BSC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0656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Student-Athlete Experience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133600"/>
            <a:ext cx="7772400" cy="3886200"/>
          </a:xfrm>
        </p:spPr>
        <p:txBody>
          <a:bodyPr/>
          <a:lstStyle/>
          <a:p>
            <a:r>
              <a:rPr lang="en-US" dirty="0" smtClean="0"/>
              <a:t>Meet </a:t>
            </a:r>
            <a:r>
              <a:rPr lang="en-US" dirty="0" smtClean="0"/>
              <a:t>with individual student-athletes on issues concerning student-athlete </a:t>
            </a:r>
            <a:r>
              <a:rPr lang="en-US" dirty="0" smtClean="0"/>
              <a:t>welfare</a:t>
            </a:r>
          </a:p>
          <a:p>
            <a:pPr lvl="0"/>
            <a:r>
              <a:rPr lang="en-US" dirty="0" smtClean="0"/>
              <a:t>Conduct student-athlete </a:t>
            </a:r>
            <a:r>
              <a:rPr lang="en-US" dirty="0" smtClean="0"/>
              <a:t>exit interviews and </a:t>
            </a:r>
            <a:r>
              <a:rPr lang="en-US" dirty="0" smtClean="0"/>
              <a:t>review </a:t>
            </a:r>
            <a:r>
              <a:rPr lang="en-US" dirty="0" smtClean="0"/>
              <a:t>the overall results of the interviews</a:t>
            </a:r>
          </a:p>
          <a:p>
            <a:pPr lvl="0"/>
            <a:r>
              <a:rPr lang="en-US" dirty="0" smtClean="0"/>
              <a:t>Meet </a:t>
            </a:r>
            <a:r>
              <a:rPr lang="en-US" dirty="0" smtClean="0"/>
              <a:t>with student-athlete at team orientation meetings and with the </a:t>
            </a:r>
            <a:r>
              <a:rPr lang="en-US" dirty="0" smtClean="0"/>
              <a:t>Student-Athlete Advisory </a:t>
            </a:r>
            <a:r>
              <a:rPr lang="en-US" dirty="0" smtClean="0"/>
              <a:t>Committee (SAAC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06562"/>
          </a:xfrm>
        </p:spPr>
        <p:txBody>
          <a:bodyPr>
            <a:noAutofit/>
          </a:bodyPr>
          <a:lstStyle/>
          <a:p>
            <a:pPr lvl="1"/>
            <a:r>
              <a:rPr lang="en-US" sz="5400" b="1" dirty="0" smtClean="0"/>
              <a:t>Communication</a:t>
            </a:r>
            <a:br>
              <a:rPr lang="en-US" sz="5400" b="1" dirty="0" smtClean="0"/>
            </a:br>
            <a:r>
              <a:rPr lang="en-US" sz="5400" b="1" dirty="0" smtClean="0"/>
              <a:t>&amp; Administration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133600"/>
            <a:ext cx="7772400" cy="4191000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en-US" sz="8000" dirty="0" smtClean="0"/>
              <a:t>Permanent </a:t>
            </a:r>
            <a:r>
              <a:rPr lang="en-US" sz="8000" dirty="0" smtClean="0"/>
              <a:t>member of the university’s Intercollegiate Athletics Committee (IAC</a:t>
            </a:r>
            <a:r>
              <a:rPr lang="en-US" sz="8000" dirty="0" smtClean="0"/>
              <a:t>)</a:t>
            </a:r>
          </a:p>
          <a:p>
            <a:pPr lvl="0"/>
            <a:r>
              <a:rPr lang="en-US" sz="8000" dirty="0" smtClean="0"/>
              <a:t>Participate </a:t>
            </a:r>
            <a:r>
              <a:rPr lang="en-US" sz="8000" dirty="0" smtClean="0"/>
              <a:t>in searches for senior athletics administrators and head </a:t>
            </a:r>
            <a:r>
              <a:rPr lang="en-US" sz="8000" dirty="0" smtClean="0"/>
              <a:t>coaches</a:t>
            </a:r>
          </a:p>
          <a:p>
            <a:pPr lvl="0"/>
            <a:r>
              <a:rPr lang="en-US" sz="8000" dirty="0" smtClean="0"/>
              <a:t>Meets </a:t>
            </a:r>
            <a:r>
              <a:rPr lang="en-US" sz="8000" dirty="0" smtClean="0"/>
              <a:t>regularly with the president and provides input on matters related to the athletics </a:t>
            </a:r>
            <a:r>
              <a:rPr lang="en-US" sz="8000" dirty="0" smtClean="0"/>
              <a:t>program</a:t>
            </a:r>
          </a:p>
          <a:p>
            <a:pPr lvl="0"/>
            <a:r>
              <a:rPr lang="en-US" sz="8000" dirty="0" smtClean="0"/>
              <a:t>Reports </a:t>
            </a:r>
            <a:r>
              <a:rPr lang="en-US" sz="8000" dirty="0" smtClean="0"/>
              <a:t>to the </a:t>
            </a:r>
            <a:r>
              <a:rPr lang="en-US" sz="8000" dirty="0" smtClean="0"/>
              <a:t>Faculty </a:t>
            </a:r>
            <a:r>
              <a:rPr lang="en-US" sz="8000" dirty="0" smtClean="0"/>
              <a:t>Senate, and other groups when appropriate, on the academic performance of student-athletes and other issues concerning the athletics </a:t>
            </a:r>
            <a:r>
              <a:rPr lang="en-US" sz="8000" dirty="0" smtClean="0"/>
              <a:t>program</a:t>
            </a:r>
          </a:p>
          <a:p>
            <a:pPr lvl="0"/>
            <a:r>
              <a:rPr lang="en-US" sz="8000" dirty="0" smtClean="0"/>
              <a:t>Meets </a:t>
            </a:r>
            <a:r>
              <a:rPr lang="en-US" sz="8000" dirty="0" smtClean="0"/>
              <a:t>regularly with the Director of Athletics and other appropriate athletic administrators on issues related to academic integrity, institutional control, student-athlete welfare, and the </a:t>
            </a:r>
            <a:r>
              <a:rPr lang="en-US" sz="8000" dirty="0" smtClean="0"/>
              <a:t>like</a:t>
            </a:r>
          </a:p>
          <a:p>
            <a:pPr lvl="0"/>
            <a:r>
              <a:rPr lang="en-US" sz="8000" dirty="0" smtClean="0"/>
              <a:t>Participates </a:t>
            </a:r>
            <a:r>
              <a:rPr lang="en-US" sz="8000" dirty="0" smtClean="0"/>
              <a:t>in any NCAA, BSC, and Arizona Board of Regents (ABOR) certification reviews, audits, and </a:t>
            </a:r>
            <a:r>
              <a:rPr lang="en-US" sz="8000" dirty="0" smtClean="0"/>
              <a:t>self-studies</a:t>
            </a:r>
          </a:p>
          <a:p>
            <a:r>
              <a:rPr lang="en-US" sz="8000" dirty="0" smtClean="0"/>
              <a:t>Attend </a:t>
            </a:r>
            <a:r>
              <a:rPr lang="en-US" sz="8000" dirty="0" smtClean="0"/>
              <a:t>the Fall and Spring meetings of the BSC, serves on appointed committees, and is a permanent member of the BSC FAR’s Council</a:t>
            </a:r>
          </a:p>
          <a:p>
            <a:pPr lvl="0"/>
            <a:endParaRPr lang="en-US" sz="5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343400"/>
          </a:xfrm>
        </p:spPr>
        <p:txBody>
          <a:bodyPr/>
          <a:lstStyle/>
          <a:p>
            <a:r>
              <a:rPr lang="en-US" dirty="0" smtClean="0"/>
              <a:t>Freshman Cohort 2004-05 </a:t>
            </a:r>
            <a:r>
              <a:rPr lang="en-US" dirty="0" smtClean="0"/>
              <a:t>Graduation Rate </a:t>
            </a:r>
            <a:endParaRPr lang="en-US" dirty="0" smtClean="0"/>
          </a:p>
          <a:p>
            <a:pPr lvl="1"/>
            <a:r>
              <a:rPr lang="en-US" dirty="0" smtClean="0"/>
              <a:t>All NAU Students		49</a:t>
            </a:r>
            <a:r>
              <a:rPr lang="en-US" dirty="0" smtClean="0"/>
              <a:t>% </a:t>
            </a:r>
            <a:endParaRPr lang="en-US" dirty="0" smtClean="0"/>
          </a:p>
          <a:p>
            <a:pPr lvl="1"/>
            <a:r>
              <a:rPr lang="en-US" dirty="0" smtClean="0"/>
              <a:t>NAU  Student Athletes	59%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Four-Class Average </a:t>
            </a:r>
            <a:endParaRPr lang="en-US" dirty="0" smtClean="0"/>
          </a:p>
          <a:p>
            <a:pPr lvl="1"/>
            <a:r>
              <a:rPr lang="en-US" dirty="0" smtClean="0"/>
              <a:t>All NAU Students		50</a:t>
            </a:r>
            <a:r>
              <a:rPr lang="en-US" dirty="0" smtClean="0"/>
              <a:t>% </a:t>
            </a:r>
            <a:endParaRPr lang="en-US" dirty="0" smtClean="0"/>
          </a:p>
          <a:p>
            <a:pPr lvl="1"/>
            <a:r>
              <a:rPr lang="en-US" dirty="0" smtClean="0"/>
              <a:t>NAU Student Athletes	53%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Student-Athlete Graduation Success Rate 83%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90</TotalTime>
  <Words>375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Role and Functions of The Faculty Athletics Representative (FAR)</vt:lpstr>
      <vt:lpstr>  Faculty Athletics Representative  Office of the President</vt:lpstr>
      <vt:lpstr>Academic Integrity</vt:lpstr>
      <vt:lpstr>Compliance</vt:lpstr>
      <vt:lpstr>Student-Athlete Experience</vt:lpstr>
      <vt:lpstr>Communication &amp; Administration</vt:lpstr>
      <vt:lpstr>Graduation Rates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and Function of The Faculty Athletics Representative (FAR)</dc:title>
  <dc:creator>Slippery Rock</dc:creator>
  <cp:lastModifiedBy>Slippery Rock</cp:lastModifiedBy>
  <cp:revision>8</cp:revision>
  <dcterms:created xsi:type="dcterms:W3CDTF">2011-11-06T16:46:01Z</dcterms:created>
  <dcterms:modified xsi:type="dcterms:W3CDTF">2011-11-06T18:16:21Z</dcterms:modified>
</cp:coreProperties>
</file>